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Default Extension="wav" ContentType="audio/wav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345" r:id="rId4"/>
    <p:sldId id="319" r:id="rId5"/>
    <p:sldId id="320" r:id="rId6"/>
    <p:sldId id="321" r:id="rId7"/>
    <p:sldId id="322" r:id="rId8"/>
    <p:sldId id="324" r:id="rId9"/>
    <p:sldId id="325" r:id="rId10"/>
    <p:sldId id="326" r:id="rId11"/>
    <p:sldId id="327" r:id="rId12"/>
    <p:sldId id="328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2F04"/>
    <a:srgbClr val="351413"/>
    <a:srgbClr val="212911"/>
    <a:srgbClr val="1A210D"/>
    <a:srgbClr val="460046"/>
    <a:srgbClr val="800080"/>
    <a:srgbClr val="AE5DFF"/>
    <a:srgbClr val="D4D3DF"/>
    <a:srgbClr val="DBD3E5"/>
    <a:srgbClr val="FDE8D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860" autoAdjust="0"/>
  </p:normalViewPr>
  <p:slideViewPr>
    <p:cSldViewPr>
      <p:cViewPr>
        <p:scale>
          <a:sx n="80" d="100"/>
          <a:sy n="80" d="100"/>
        </p:scale>
        <p:origin x="-2514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5.jpe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4.jpeg"/><Relationship Id="rId5" Type="http://schemas.openxmlformats.org/officeDocument/2006/relationships/slide" Target="slide2.xml"/><Relationship Id="rId10" Type="http://schemas.openxmlformats.org/officeDocument/2006/relationships/image" Target="../media/image33.jpeg"/><Relationship Id="rId4" Type="http://schemas.openxmlformats.org/officeDocument/2006/relationships/image" Target="../media/image19.pn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2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4.jpeg"/><Relationship Id="rId5" Type="http://schemas.openxmlformats.org/officeDocument/2006/relationships/slide" Target="slide2.xml"/><Relationship Id="rId10" Type="http://schemas.openxmlformats.org/officeDocument/2006/relationships/image" Target="../media/image43.jpeg"/><Relationship Id="rId4" Type="http://schemas.openxmlformats.org/officeDocument/2006/relationships/image" Target="../media/image39.pn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26" Type="http://schemas.openxmlformats.org/officeDocument/2006/relationships/slide" Target="slide26.xml"/><Relationship Id="rId3" Type="http://schemas.openxmlformats.org/officeDocument/2006/relationships/image" Target="../media/image2.jpeg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image" Target="../media/image5.png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115616" y="4214818"/>
            <a:ext cx="7776864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Акта</a:t>
            </a:r>
            <a:r>
              <a:rPr lang="tt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ныш </a:t>
            </a:r>
            <a:r>
              <a:rPr lang="tt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гомуми үсеш бирүче 4 </a:t>
            </a:r>
            <a:r>
              <a:rPr lang="tt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нче </a:t>
            </a:r>
            <a:r>
              <a:rPr lang="tt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балалар бакчасы тәрбиячесе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Ганиева 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Эльвира </a:t>
            </a:r>
            <a:r>
              <a:rPr lang="ru-RU" sz="3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Ильгиз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кызының 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зурлар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төркеме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өчен уеннары</a:t>
            </a:r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142852"/>
            <a:ext cx="676875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Математик</a:t>
            </a:r>
          </a:p>
          <a:p>
            <a:pPr algn="ctr"/>
            <a:r>
              <a:rPr lang="tt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уеннар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1928802"/>
            <a:ext cx="1174526" cy="2160240"/>
          </a:xfrm>
          <a:prstGeom prst="rect">
            <a:avLst/>
          </a:prstGeom>
          <a:noFill/>
        </p:spPr>
      </p:pic>
      <p:pic>
        <p:nvPicPr>
          <p:cNvPr id="8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2285984" y="2000240"/>
            <a:ext cx="1174526" cy="21602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956376" y="1124745"/>
            <a:ext cx="1008112" cy="1872208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Төймәне тез!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763688" y="1052736"/>
            <a:ext cx="6696744" cy="720080"/>
          </a:xfrm>
        </p:spPr>
        <p:txBody>
          <a:bodyPr>
            <a:noAutofit/>
          </a:bodyPr>
          <a:lstStyle/>
          <a:p>
            <a:r>
              <a:rPr lang="tt-RU" sz="2800" dirty="0" smtClean="0"/>
              <a:t>Эзлеклелекне югалтмыйча геометрик фигураларның  урынын тап.</a:t>
            </a:r>
            <a:endParaRPr lang="ru-RU" sz="2800" dirty="0"/>
          </a:p>
        </p:txBody>
      </p:sp>
      <p:pic>
        <p:nvPicPr>
          <p:cNvPr id="17" name="Содержимое 16" descr="документ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11453" t="54904" r="13150" b="34409"/>
          <a:stretch>
            <a:fillRect/>
          </a:stretch>
        </p:blipFill>
        <p:spPr>
          <a:xfrm>
            <a:off x="827584" y="2276872"/>
            <a:ext cx="7344816" cy="3888432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8244408" y="1628800"/>
            <a:ext cx="720080" cy="1656184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11760" y="332656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Төгәл линия сыз!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 rot="10800000" flipV="1">
            <a:off x="1907704" y="980728"/>
            <a:ext cx="6779096" cy="1152128"/>
          </a:xfrm>
        </p:spPr>
        <p:txBody>
          <a:bodyPr>
            <a:normAutofit/>
          </a:bodyPr>
          <a:lstStyle/>
          <a:p>
            <a:r>
              <a:rPr lang="tt-RU" sz="2800" dirty="0" smtClean="0"/>
              <a:t>Сызык сызып,квадратлар сызык эчендә, ә түгәрәкләр тышкы якта калсын.</a:t>
            </a:r>
            <a:endParaRPr lang="ru-RU" dirty="0"/>
          </a:p>
        </p:txBody>
      </p:sp>
      <p:pic>
        <p:nvPicPr>
          <p:cNvPr id="16" name="Содержимое 15" descr="6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23292" t="66748" r="4532" b="12738"/>
          <a:stretch>
            <a:fillRect/>
          </a:stretch>
        </p:blipFill>
        <p:spPr>
          <a:xfrm>
            <a:off x="971600" y="2132856"/>
            <a:ext cx="7344817" cy="432048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8028384" y="908720"/>
            <a:ext cx="936104" cy="2016224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Күрсәт һәм ата!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126876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Рәсемдә качкан</a:t>
            </a:r>
            <a:br>
              <a:rPr lang="tt-RU" dirty="0" smtClean="0"/>
            </a:br>
            <a:r>
              <a:rPr lang="tt-RU" dirty="0" smtClean="0"/>
              <a:t> геом.фигураларны тап!</a:t>
            </a:r>
            <a:endParaRPr lang="ru-RU" dirty="0"/>
          </a:p>
        </p:txBody>
      </p:sp>
      <p:pic>
        <p:nvPicPr>
          <p:cNvPr id="16" name="Содержимое 15" descr="7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14412" t="4773" r="13525" b="60225"/>
          <a:stretch>
            <a:fillRect/>
          </a:stretch>
        </p:blipFill>
        <p:spPr>
          <a:xfrm rot="10800000">
            <a:off x="1907704" y="2046446"/>
            <a:ext cx="6264696" cy="393781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91680" y="2060848"/>
            <a:ext cx="5256584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r>
              <a:rPr lang="ru-RU" sz="2800" dirty="0" err="1" smtClean="0">
                <a:latin typeface="Georgia" pitchFamily="18" charset="0"/>
              </a:rPr>
              <a:t>Максат</a:t>
            </a:r>
            <a:r>
              <a:rPr lang="ru-RU" sz="2800" dirty="0" smtClean="0">
                <a:latin typeface="Georgia" pitchFamily="18" charset="0"/>
              </a:rPr>
              <a:t>: </a:t>
            </a:r>
            <a:r>
              <a:rPr lang="ru-RU" sz="2800" i="1" dirty="0" err="1" smtClean="0">
                <a:latin typeface="Georgia" pitchFamily="18" charset="0"/>
              </a:rPr>
              <a:t>Балаларның кәгазь </a:t>
            </a:r>
            <a:r>
              <a:rPr lang="ru-RU" sz="2800" i="1" dirty="0" smtClean="0">
                <a:latin typeface="Georgia" pitchFamily="18" charset="0"/>
              </a:rPr>
              <a:t>битен</a:t>
            </a:r>
            <a:r>
              <a:rPr lang="tt-RU" sz="2800" i="1" dirty="0" smtClean="0">
                <a:latin typeface="Georgia" pitchFamily="18" charset="0"/>
              </a:rPr>
              <a:t>дә  ориентлаша белүләрен, бер предметның икенчесенә карата торышын билгели белүләрен </a:t>
            </a:r>
            <a:r>
              <a:rPr lang="ru-RU" sz="2800" i="1" dirty="0" err="1" smtClean="0">
                <a:latin typeface="Georgia" pitchFamily="18" charset="0"/>
              </a:rPr>
              <a:t>үстерү.</a:t>
            </a:r>
            <a:endParaRPr lang="ru-RU" sz="2800" i="1" dirty="0" smtClean="0"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20272" y="1628800"/>
            <a:ext cx="1872208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188640"/>
            <a:ext cx="5832648" cy="107721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Тирә-юнь</a:t>
            </a:r>
            <a:r>
              <a:rPr lang="tt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дә ориентлашу буенча уеннар 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71800" y="1484784"/>
            <a:ext cx="3960440" cy="864096"/>
          </a:xfrm>
          <a:prstGeom prst="rect">
            <a:avLst/>
          </a:prstGeom>
          <a:noFill/>
        </p:spPr>
      </p:pic>
      <p:pic>
        <p:nvPicPr>
          <p:cNvPr id="16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1340768"/>
            <a:ext cx="2736304" cy="578044"/>
          </a:xfrm>
          <a:prstGeom prst="rect">
            <a:avLst/>
          </a:prstGeom>
          <a:noFill/>
        </p:spPr>
      </p:pic>
      <p:pic>
        <p:nvPicPr>
          <p:cNvPr id="17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35696" y="5733256"/>
            <a:ext cx="5688632" cy="93610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72400" y="1844824"/>
            <a:ext cx="792088" cy="1512168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332656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 Кайсы якка бара?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691680" y="908720"/>
            <a:ext cx="6995120" cy="2088232"/>
          </a:xfrm>
        </p:spPr>
        <p:txBody>
          <a:bodyPr>
            <a:noAutofit/>
          </a:bodyPr>
          <a:lstStyle/>
          <a:p>
            <a:r>
              <a:rPr lang="tt-RU" sz="2800" dirty="0" smtClean="0"/>
              <a:t>Кайсы машина  уңга бара, ә кайсылары сулга. Уңга баручы җәяүлеләрне бер сызык белән, ә сулга баручыларны ике сызык белән билгелә.</a:t>
            </a:r>
            <a:endParaRPr lang="ru-RU" sz="2800" dirty="0"/>
          </a:p>
        </p:txBody>
      </p:sp>
      <p:pic>
        <p:nvPicPr>
          <p:cNvPr id="14" name="Содержимое 13" descr="4 002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8236" t="47730" r="15583" b="14988"/>
          <a:stretch>
            <a:fillRect/>
          </a:stretch>
        </p:blipFill>
        <p:spPr>
          <a:xfrm>
            <a:off x="827584" y="2780928"/>
            <a:ext cx="7488832" cy="3744416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56376" y="908720"/>
            <a:ext cx="1008112" cy="1800200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Нәрсә кайда?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763688" y="908720"/>
            <a:ext cx="6192688" cy="1080120"/>
          </a:xfrm>
        </p:spPr>
        <p:txBody>
          <a:bodyPr>
            <a:normAutofit fontScale="90000"/>
          </a:bodyPr>
          <a:lstStyle/>
          <a:p>
            <a:r>
              <a:rPr lang="tt-RU" sz="2800" dirty="0" smtClean="0"/>
              <a:t>Чыннан да песи скамейка астындамы, аның өстендә нәрсә бар? Песи өстендә нәрсә бар? Уң, сул якта нәрсә бар?</a:t>
            </a:r>
            <a:endParaRPr lang="ru-RU" sz="2800" dirty="0"/>
          </a:p>
        </p:txBody>
      </p:sp>
      <p:pic>
        <p:nvPicPr>
          <p:cNvPr id="14" name="Содержимое 13" descr="9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16472" t="18394" r="7348" b="54820"/>
          <a:stretch>
            <a:fillRect/>
          </a:stretch>
        </p:blipFill>
        <p:spPr>
          <a:xfrm>
            <a:off x="1428983" y="2276872"/>
            <a:ext cx="6799219" cy="432048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56376" y="1196752"/>
            <a:ext cx="1008112" cy="1872208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Нәрсә кайда</a:t>
            </a:r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7632848" cy="508918"/>
          </a:xfrm>
        </p:spPr>
        <p:txBody>
          <a:bodyPr>
            <a:noAutofit/>
          </a:bodyPr>
          <a:lstStyle/>
          <a:p>
            <a:r>
              <a:rPr lang="tt-RU" sz="2400" dirty="0" smtClean="0"/>
              <a:t>Геометрик фигураларның ничек урнашуын әйт.</a:t>
            </a:r>
            <a:endParaRPr lang="ru-RU" sz="2400" dirty="0"/>
          </a:p>
        </p:txBody>
      </p:sp>
      <p:pic>
        <p:nvPicPr>
          <p:cNvPr id="4098" name="Picture 2" descr="C:\Users\1\Desktop\img8.pn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1844824"/>
            <a:ext cx="2232248" cy="2208259"/>
          </a:xfrm>
          <a:prstGeom prst="rect">
            <a:avLst/>
          </a:prstGeom>
          <a:noFill/>
        </p:spPr>
      </p:pic>
      <p:pic>
        <p:nvPicPr>
          <p:cNvPr id="4099" name="Picture 3" descr="C:\Users\1\Desktop\img4 (2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67138" y="2276873"/>
            <a:ext cx="3181126" cy="1728192"/>
          </a:xfrm>
          <a:prstGeom prst="rect">
            <a:avLst/>
          </a:prstGeom>
          <a:noFill/>
        </p:spPr>
      </p:pic>
      <p:pic>
        <p:nvPicPr>
          <p:cNvPr id="4100" name="Picture 4" descr="C:\Users\1\Desktop\img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2492896"/>
            <a:ext cx="2828925" cy="1562100"/>
          </a:xfrm>
          <a:prstGeom prst="rect">
            <a:avLst/>
          </a:prstGeom>
          <a:noFill/>
        </p:spPr>
      </p:pic>
      <p:pic>
        <p:nvPicPr>
          <p:cNvPr id="4101" name="Picture 5" descr="C:\Users\1\Desktop\img0 (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03648" y="1916832"/>
            <a:ext cx="2352675" cy="2160240"/>
          </a:xfrm>
          <a:prstGeom prst="rect">
            <a:avLst/>
          </a:prstGeom>
          <a:noFill/>
        </p:spPr>
      </p:pic>
      <p:pic>
        <p:nvPicPr>
          <p:cNvPr id="4102" name="Picture 6" descr="C:\Users\1\Desktop\img11.jpg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4221088"/>
            <a:ext cx="2664296" cy="2355726"/>
          </a:xfrm>
          <a:prstGeom prst="rect">
            <a:avLst/>
          </a:prstGeom>
          <a:noFill/>
        </p:spPr>
      </p:pic>
      <p:pic>
        <p:nvPicPr>
          <p:cNvPr id="4103" name="Picture 7" descr="C:\Users\1\Desktop\img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11760" y="4509120"/>
            <a:ext cx="1872208" cy="1584176"/>
          </a:xfrm>
          <a:prstGeom prst="rect">
            <a:avLst/>
          </a:prstGeom>
          <a:noFill/>
        </p:spPr>
      </p:pic>
      <p:pic>
        <p:nvPicPr>
          <p:cNvPr id="4104" name="Picture 8" descr="C:\Users\1\Desktop\img1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52120" y="4869160"/>
            <a:ext cx="1224136" cy="1724025"/>
          </a:xfrm>
          <a:prstGeom prst="rect">
            <a:avLst/>
          </a:prstGeom>
          <a:noFill/>
        </p:spPr>
      </p:pic>
      <p:pic>
        <p:nvPicPr>
          <p:cNvPr id="4105" name="Picture 9" descr="C:\Users\1\Desktop\img2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71600" y="4653136"/>
            <a:ext cx="2828925" cy="194421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331640" y="1772816"/>
            <a:ext cx="5832648" cy="448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i="1" dirty="0" err="1" smtClean="0">
                <a:latin typeface="Georgia" pitchFamily="18" charset="0"/>
              </a:rPr>
              <a:t>Максат</a:t>
            </a:r>
            <a:r>
              <a:rPr lang="ru-RU" sz="2800" i="1" dirty="0" smtClean="0">
                <a:latin typeface="Georgia" pitchFamily="18" charset="0"/>
              </a:rPr>
              <a:t>: </a:t>
            </a:r>
            <a:r>
              <a:rPr lang="ru-RU" sz="2800" i="1" dirty="0" err="1" smtClean="0">
                <a:latin typeface="Georgia" pitchFamily="18" charset="0"/>
              </a:rPr>
              <a:t>Балаларның иртә, көндез, </a:t>
            </a:r>
            <a:r>
              <a:rPr lang="ru-RU" sz="2800" i="1" dirty="0" smtClean="0">
                <a:latin typeface="Georgia" pitchFamily="18" charset="0"/>
              </a:rPr>
              <a:t>кич, </a:t>
            </a:r>
            <a:r>
              <a:rPr lang="ru-RU" sz="2800" i="1" dirty="0" err="1" smtClean="0">
                <a:latin typeface="Georgia" pitchFamily="18" charset="0"/>
              </a:rPr>
              <a:t>төннең тулы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бер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тәүлек тәшкил итүе турындагы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күзаллауларын үстерү.</a:t>
            </a:r>
            <a:endParaRPr lang="ru-RU" sz="2800" i="1" dirty="0" smtClean="0">
              <a:latin typeface="Georgia" pitchFamily="18" charset="0"/>
            </a:endParaRPr>
          </a:p>
          <a:p>
            <a:pPr algn="ctr"/>
            <a:endParaRPr lang="tt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04248" y="1628800"/>
            <a:ext cx="2088232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1261884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сәяхәт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83768" y="1340768"/>
            <a:ext cx="4248472" cy="936104"/>
          </a:xfrm>
          <a:prstGeom prst="rect">
            <a:avLst/>
          </a:prstGeom>
          <a:noFill/>
        </p:spPr>
      </p:pic>
      <p:pic>
        <p:nvPicPr>
          <p:cNvPr id="13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83768" y="5589240"/>
            <a:ext cx="4392488" cy="10081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63880" y="908720"/>
            <a:ext cx="1080120" cy="1800200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35696" y="260648"/>
            <a:ext cx="6264696" cy="1077218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НИНДИ ТӘҮЛЕК ВАКЫТЫ?</a:t>
            </a:r>
          </a:p>
          <a:p>
            <a:pPr algn="ctr"/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051720" y="1340768"/>
            <a:ext cx="5400600" cy="1080120"/>
          </a:xfrm>
        </p:spPr>
        <p:txBody>
          <a:bodyPr>
            <a:noAutofit/>
          </a:bodyPr>
          <a:lstStyle/>
          <a:p>
            <a:r>
              <a:rPr lang="tt-RU" sz="2800" dirty="0" smtClean="0"/>
              <a:t>Малайның тәүлек бүленешен дөреслә.</a:t>
            </a:r>
            <a:endParaRPr lang="ru-RU" sz="2800" dirty="0"/>
          </a:p>
        </p:txBody>
      </p:sp>
      <p:pic>
        <p:nvPicPr>
          <p:cNvPr id="14" name="Содержимое 13" descr="3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9649" t="16688" r="23880" b="46873"/>
          <a:stretch>
            <a:fillRect/>
          </a:stretch>
        </p:blipFill>
        <p:spPr>
          <a:xfrm>
            <a:off x="827584" y="2276872"/>
            <a:ext cx="7513766" cy="4362284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16416" y="908720"/>
            <a:ext cx="648072" cy="1512168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332656"/>
            <a:ext cx="71287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Вакытта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сәяхәт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123728" y="1196752"/>
            <a:ext cx="6645424" cy="504056"/>
          </a:xfrm>
        </p:spPr>
        <p:txBody>
          <a:bodyPr>
            <a:noAutofit/>
          </a:bodyPr>
          <a:lstStyle/>
          <a:p>
            <a:r>
              <a:rPr lang="ru-RU" sz="3200" dirty="0" smtClean="0"/>
              <a:t>С</a:t>
            </a:r>
            <a:r>
              <a:rPr lang="tt-RU" sz="3200" dirty="0" smtClean="0"/>
              <a:t>әгать ничәдә-нәрсә эшлибез?</a:t>
            </a:r>
            <a:endParaRPr lang="ru-RU" sz="3200" dirty="0"/>
          </a:p>
        </p:txBody>
      </p:sp>
      <p:pic>
        <p:nvPicPr>
          <p:cNvPr id="18" name="Содержимое 17" descr="clock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539552" y="2204864"/>
            <a:ext cx="2592288" cy="2448273"/>
          </a:xfrm>
        </p:spPr>
      </p:pic>
      <p:pic>
        <p:nvPicPr>
          <p:cNvPr id="1026" name="Picture 2" descr="C:\Users\1\Desktop\noch_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2204864"/>
            <a:ext cx="1944216" cy="2088233"/>
          </a:xfrm>
          <a:prstGeom prst="rect">
            <a:avLst/>
          </a:prstGeom>
          <a:noFill/>
        </p:spPr>
      </p:pic>
      <p:pic>
        <p:nvPicPr>
          <p:cNvPr id="1027" name="Picture 3" descr="C:\Users\1\Desktop\den_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0072" y="2204864"/>
            <a:ext cx="1944216" cy="2088232"/>
          </a:xfrm>
          <a:prstGeom prst="rect">
            <a:avLst/>
          </a:prstGeom>
          <a:noFill/>
        </p:spPr>
      </p:pic>
      <p:pic>
        <p:nvPicPr>
          <p:cNvPr id="1028" name="Picture 4" descr="C:\Users\1\Desktop\vecher_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9552" y="4653136"/>
            <a:ext cx="2088232" cy="2016224"/>
          </a:xfrm>
          <a:prstGeom prst="rect">
            <a:avLst/>
          </a:prstGeom>
          <a:noFill/>
        </p:spPr>
      </p:pic>
      <p:pic>
        <p:nvPicPr>
          <p:cNvPr id="1029" name="Picture 5" descr="C:\Users\1\Desktop\utro_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99792" y="4653136"/>
            <a:ext cx="2016224" cy="1872208"/>
          </a:xfrm>
          <a:prstGeom prst="rect">
            <a:avLst/>
          </a:prstGeom>
          <a:noFill/>
        </p:spPr>
      </p:pic>
      <p:pic>
        <p:nvPicPr>
          <p:cNvPr id="1030" name="Picture 6" descr="C:\Users\1\Desktop\den_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8024" y="4437112"/>
            <a:ext cx="2232248" cy="2088232"/>
          </a:xfrm>
          <a:prstGeom prst="rect">
            <a:avLst/>
          </a:prstGeom>
          <a:noFill/>
        </p:spPr>
      </p:pic>
      <p:pic>
        <p:nvPicPr>
          <p:cNvPr id="1031" name="Picture 7" descr="C:\Users\1\Desktop\vecher_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64288" y="4437112"/>
            <a:ext cx="1728192" cy="2088232"/>
          </a:xfrm>
          <a:prstGeom prst="rect">
            <a:avLst/>
          </a:prstGeom>
          <a:noFill/>
        </p:spPr>
      </p:pic>
      <p:pic>
        <p:nvPicPr>
          <p:cNvPr id="1032" name="Picture 8" descr="C:\Users\1\Desktop\utro_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36296" y="2204865"/>
            <a:ext cx="1728192" cy="20882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Рисунок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12" y="0"/>
            <a:ext cx="9121688" cy="6858000"/>
          </a:xfrm>
          <a:prstGeom prst="rect">
            <a:avLst/>
          </a:prstGeom>
        </p:spPr>
      </p:pic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36408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08416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804820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524900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3124" name="AutoShape 5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24440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/>
          </a:p>
        </p:txBody>
      </p:sp>
      <p:sp>
        <p:nvSpPr>
          <p:cNvPr id="3125" name="AutoShape 5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36408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5</a:t>
            </a:r>
            <a:endParaRPr lang="ru-RU" sz="2800" b="1" dirty="0"/>
          </a:p>
        </p:txBody>
      </p:sp>
      <p:sp>
        <p:nvSpPr>
          <p:cNvPr id="3126" name="AutoShape 54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08416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6</a:t>
            </a:r>
            <a:endParaRPr lang="ru-RU" sz="2800" b="1" dirty="0"/>
          </a:p>
        </p:txBody>
      </p:sp>
      <p:sp>
        <p:nvSpPr>
          <p:cNvPr id="3127" name="AutoShape 55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804820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7</a:t>
            </a:r>
            <a:endParaRPr lang="ru-RU" sz="2800" b="1" dirty="0"/>
          </a:p>
        </p:txBody>
      </p:sp>
      <p:sp>
        <p:nvSpPr>
          <p:cNvPr id="3128" name="AutoShape 56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524900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8</a:t>
            </a:r>
            <a:endParaRPr lang="ru-RU" sz="2800" b="1" dirty="0"/>
          </a:p>
        </p:txBody>
      </p:sp>
      <p:sp>
        <p:nvSpPr>
          <p:cNvPr id="3129" name="AutoShape 57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824440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/>
          </a:p>
        </p:txBody>
      </p:sp>
      <p:sp>
        <p:nvSpPr>
          <p:cNvPr id="3130" name="AutoShape 58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36408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9</a:t>
            </a:r>
            <a:endParaRPr lang="ru-RU" sz="2800" b="1" dirty="0"/>
          </a:p>
        </p:txBody>
      </p:sp>
      <p:sp>
        <p:nvSpPr>
          <p:cNvPr id="3131" name="AutoShape 59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08416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10</a:t>
            </a:r>
            <a:endParaRPr lang="ru-RU" sz="2800" b="1" dirty="0"/>
          </a:p>
        </p:txBody>
      </p:sp>
      <p:sp>
        <p:nvSpPr>
          <p:cNvPr id="3132" name="AutoShape 60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6804820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11</a:t>
            </a:r>
            <a:endParaRPr lang="ru-RU" sz="2800" b="1" dirty="0"/>
          </a:p>
        </p:txBody>
      </p:sp>
      <p:sp>
        <p:nvSpPr>
          <p:cNvPr id="3133" name="AutoShape 61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7524900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12</a:t>
            </a:r>
            <a:endParaRPr lang="ru-RU" sz="2800" b="1" dirty="0"/>
          </a:p>
        </p:txBody>
      </p:sp>
      <p:sp>
        <p:nvSpPr>
          <p:cNvPr id="3134" name="AutoShape 62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824440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/>
          </a:p>
        </p:txBody>
      </p:sp>
      <p:sp>
        <p:nvSpPr>
          <p:cNvPr id="3135" name="AutoShape 63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36408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13</a:t>
            </a:r>
            <a:endParaRPr lang="ru-RU" sz="2800" b="1" dirty="0"/>
          </a:p>
        </p:txBody>
      </p:sp>
      <p:sp>
        <p:nvSpPr>
          <p:cNvPr id="3136" name="AutoShape 64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08416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14</a:t>
            </a:r>
            <a:endParaRPr lang="ru-RU" sz="2800" b="1" dirty="0"/>
          </a:p>
        </p:txBody>
      </p:sp>
      <p:sp>
        <p:nvSpPr>
          <p:cNvPr id="3137" name="AutoShape 65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6804820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15</a:t>
            </a:r>
            <a:endParaRPr lang="ru-RU" sz="2800" b="1" dirty="0"/>
          </a:p>
        </p:txBody>
      </p:sp>
      <p:sp>
        <p:nvSpPr>
          <p:cNvPr id="3138" name="AutoShape 66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7596336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/>
          </a:p>
        </p:txBody>
      </p:sp>
      <p:sp>
        <p:nvSpPr>
          <p:cNvPr id="3139" name="AutoShape 67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824440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/>
          </a:p>
        </p:txBody>
      </p:sp>
      <p:sp>
        <p:nvSpPr>
          <p:cNvPr id="3140" name="AutoShape 68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36503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16</a:t>
            </a:r>
            <a:endParaRPr lang="ru-RU" sz="2800" b="1" dirty="0"/>
          </a:p>
        </p:txBody>
      </p:sp>
      <p:sp>
        <p:nvSpPr>
          <p:cNvPr id="3142" name="AutoShape 7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08511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17</a:t>
            </a:r>
            <a:endParaRPr lang="ru-RU" sz="2800" b="1" dirty="0"/>
          </a:p>
        </p:txBody>
      </p:sp>
      <p:sp>
        <p:nvSpPr>
          <p:cNvPr id="3143" name="AutoShape 7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6877198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18</a:t>
            </a:r>
            <a:endParaRPr lang="ru-RU" sz="2800" b="1" dirty="0"/>
          </a:p>
        </p:txBody>
      </p:sp>
      <p:sp>
        <p:nvSpPr>
          <p:cNvPr id="3144" name="AutoShape 7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7597278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19</a:t>
            </a:r>
            <a:endParaRPr lang="ru-RU" sz="2800" b="1" dirty="0"/>
          </a:p>
        </p:txBody>
      </p:sp>
      <p:sp>
        <p:nvSpPr>
          <p:cNvPr id="3145" name="AutoShape 7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824535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t-RU" sz="2800" b="1" dirty="0" smtClean="0"/>
              <a:t>20</a:t>
            </a:r>
            <a:endParaRPr lang="ru-RU" sz="2800" b="1" dirty="0"/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827584" y="1916832"/>
            <a:ext cx="4031679" cy="719064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санннар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уеннар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899592" y="5013176"/>
            <a:ext cx="4031679" cy="72008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t-RU" sz="2400" b="1" cap="all" dirty="0" smtClean="0">
                <a:latin typeface="Times New Roman" pitchFamily="18" charset="0"/>
                <a:cs typeface="Times New Roman" pitchFamily="18" charset="0"/>
              </a:rPr>
              <a:t>Логик фикерләү </a:t>
            </a:r>
          </a:p>
          <a:p>
            <a:pPr algn="ctr"/>
            <a:r>
              <a:rPr lang="tt-RU" sz="2400" b="1" cap="all" dirty="0" smtClean="0">
                <a:latin typeface="Times New Roman" pitchFamily="18" charset="0"/>
                <a:cs typeface="Times New Roman" pitchFamily="18" charset="0"/>
              </a:rPr>
              <a:t>өчен уеннар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899592" y="4293096"/>
            <a:ext cx="4031679" cy="648072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сәяхәт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уеннар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899592" y="2708920"/>
            <a:ext cx="4031679" cy="720080"/>
          </a:xfrm>
          <a:prstGeom prst="bevel">
            <a:avLst>
              <a:gd name="adj" fmla="val 50000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Геометрик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фигуралар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белән уеннар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899592" y="3501008"/>
            <a:ext cx="4031679" cy="72008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Тирә-юнь</a:t>
            </a:r>
            <a:r>
              <a:rPr lang="tt-RU" sz="2400" b="1" cap="all" dirty="0" smtClean="0">
                <a:latin typeface="Times New Roman" pitchFamily="18" charset="0"/>
                <a:cs typeface="Times New Roman" pitchFamily="18" charset="0"/>
              </a:rPr>
              <a:t>дә ориент- </a:t>
            </a:r>
          </a:p>
          <a:p>
            <a:pPr algn="ctr"/>
            <a:r>
              <a:rPr lang="tt-RU" sz="2400" b="1" cap="all" dirty="0" smtClean="0">
                <a:latin typeface="Times New Roman" pitchFamily="18" charset="0"/>
                <a:cs typeface="Times New Roman" pitchFamily="18" charset="0"/>
              </a:rPr>
              <a:t>Лашу  буенча уеннар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98005" y="116632"/>
            <a:ext cx="51174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Дидактик уеннар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2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1268760"/>
            <a:ext cx="2736304" cy="578044"/>
          </a:xfrm>
          <a:prstGeom prst="rect">
            <a:avLst/>
          </a:prstGeom>
          <a:noFill/>
        </p:spPr>
      </p:pic>
      <p:pic>
        <p:nvPicPr>
          <p:cNvPr id="37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28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3779912" y="5844868"/>
            <a:ext cx="2880320" cy="60846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28384" y="1412776"/>
            <a:ext cx="936104" cy="1800200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50" dirty="0" err="1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кай</a:t>
            </a:r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50" dirty="0" err="1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Тәүлек бүленешен</a:t>
            </a:r>
            <a:r>
              <a:rPr lang="tt-RU" sz="2800" dirty="0" smtClean="0"/>
              <a:t> дөреслә.</a:t>
            </a:r>
            <a:endParaRPr lang="ru-RU" sz="2800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 l="2493" t="2632" r="7753" b="18421"/>
          <a:stretch>
            <a:fillRect/>
          </a:stretch>
        </p:blipFill>
        <p:spPr bwMode="auto">
          <a:xfrm>
            <a:off x="4932040" y="1556792"/>
            <a:ext cx="295232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 l="15534" t="9920" b="5760"/>
          <a:stretch>
            <a:fillRect/>
          </a:stretch>
        </p:blipFill>
        <p:spPr bwMode="auto">
          <a:xfrm>
            <a:off x="1835696" y="1484784"/>
            <a:ext cx="30243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 cstate="print"/>
          <a:srcRect l="2480" t="5808" r="18160" b="4161"/>
          <a:stretch>
            <a:fillRect/>
          </a:stretch>
        </p:blipFill>
        <p:spPr bwMode="auto">
          <a:xfrm>
            <a:off x="4932040" y="3933056"/>
            <a:ext cx="295232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print"/>
          <a:srcRect l="9818" t="2448" r="4274" b="16204"/>
          <a:stretch>
            <a:fillRect/>
          </a:stretch>
        </p:blipFill>
        <p:spPr bwMode="auto">
          <a:xfrm>
            <a:off x="1835696" y="4005064"/>
            <a:ext cx="3024336" cy="2392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Введите вопрос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12360" y="1268760"/>
            <a:ext cx="1331640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10 </a:t>
            </a:r>
            <a:r>
              <a:rPr lang="ru-RU" dirty="0" err="1" smtClean="0"/>
              <a:t>аерманы</a:t>
            </a:r>
            <a:r>
              <a:rPr lang="ru-RU" dirty="0" smtClean="0"/>
              <a:t> тап!</a:t>
            </a:r>
            <a:endParaRPr lang="ru-RU" dirty="0"/>
          </a:p>
        </p:txBody>
      </p:sp>
      <p:pic>
        <p:nvPicPr>
          <p:cNvPr id="14" name="Picture 4" descr="70">
            <a:hlinkClick r:id="rId7" action="ppaction://hlinksldjump">
              <a:snd r:embed="rId8" name="wind.wav"/>
            </a:hlinkClick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lum contrast="6000"/>
          </a:blip>
          <a:srcRect/>
          <a:stretch>
            <a:fillRect/>
          </a:stretch>
        </p:blipFill>
        <p:spPr>
          <a:xfrm>
            <a:off x="1403648" y="1628800"/>
            <a:ext cx="6596781" cy="5040560"/>
          </a:xfrm>
          <a:ln w="57150">
            <a:solidFill>
              <a:srgbClr val="000000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15616" y="1988840"/>
            <a:ext cx="5616624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800" i="1" dirty="0" smtClean="0"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           </a:t>
            </a:r>
            <a:r>
              <a:rPr lang="ru-RU" sz="2800" i="1" dirty="0" err="1" smtClean="0">
                <a:latin typeface="Georgia" pitchFamily="18" charset="0"/>
              </a:rPr>
              <a:t>Максат</a:t>
            </a:r>
            <a:r>
              <a:rPr lang="ru-RU" sz="2800" i="1" dirty="0" smtClean="0">
                <a:latin typeface="Georgia" pitchFamily="18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Балаларны</a:t>
            </a:r>
            <a:r>
              <a:rPr lang="tt-RU" sz="2800" i="1" dirty="0" smtClean="0">
                <a:latin typeface="Georgia" pitchFamily="18" charset="0"/>
              </a:rPr>
              <a:t>ң сенсор кул</a:t>
            </a:r>
            <a:r>
              <a:rPr lang="ru-RU" sz="2800" i="1" dirty="0" err="1" smtClean="0">
                <a:latin typeface="Georgia" pitchFamily="18" charset="0"/>
              </a:rPr>
              <a:t>ьтурасын</a:t>
            </a:r>
            <a:r>
              <a:rPr lang="ru-RU" sz="2800" i="1" dirty="0" smtClean="0">
                <a:latin typeface="Georgia" pitchFamily="18" charset="0"/>
              </a:rPr>
              <a:t>; с</a:t>
            </a:r>
            <a:r>
              <a:rPr lang="tt-RU" sz="2800" i="1" dirty="0" smtClean="0">
                <a:latin typeface="Georgia" pitchFamily="18" charset="0"/>
              </a:rPr>
              <a:t>үзле-логик фикерләүләрен, иг</a:t>
            </a:r>
            <a:r>
              <a:rPr lang="ru-RU" sz="2800" i="1" dirty="0" err="1" smtClean="0">
                <a:latin typeface="Georgia" pitchFamily="18" charset="0"/>
              </a:rPr>
              <a:t>ътибарлылыкларын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tt-RU" sz="2800" i="1" dirty="0" smtClean="0">
                <a:latin typeface="Georgia" pitchFamily="18" charset="0"/>
              </a:rPr>
              <a:t>үстерү. 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908720"/>
            <a:ext cx="6696744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t-RU" sz="2800" b="1" cap="all" dirty="0" smtClean="0">
                <a:latin typeface="Times New Roman" pitchFamily="18" charset="0"/>
                <a:cs typeface="Times New Roman" pitchFamily="18" charset="0"/>
              </a:rPr>
              <a:t>Логик фикерләү </a:t>
            </a:r>
          </a:p>
          <a:p>
            <a:pPr algn="ctr"/>
            <a:r>
              <a:rPr lang="tt-RU" sz="2800" b="1" cap="all" dirty="0" smtClean="0">
                <a:latin typeface="Times New Roman" pitchFamily="18" charset="0"/>
                <a:cs typeface="Times New Roman" pitchFamily="18" charset="0"/>
              </a:rPr>
              <a:t>өчен уеннар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055768" y="2204864"/>
            <a:ext cx="2088232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71800" y="1916832"/>
            <a:ext cx="4824536" cy="720080"/>
          </a:xfrm>
          <a:prstGeom prst="rect">
            <a:avLst/>
          </a:prstGeom>
          <a:noFill/>
        </p:spPr>
      </p:pic>
      <p:pic>
        <p:nvPicPr>
          <p:cNvPr id="17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99792" y="5805264"/>
            <a:ext cx="5256584" cy="86409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00392" y="1412776"/>
            <a:ext cx="792088" cy="2016224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Өй төзибез.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331640" y="908720"/>
            <a:ext cx="7355160" cy="864096"/>
          </a:xfrm>
        </p:spPr>
        <p:txBody>
          <a:bodyPr>
            <a:noAutofit/>
          </a:bodyPr>
          <a:lstStyle/>
          <a:p>
            <a:r>
              <a:rPr lang="tt-RU" sz="2800" dirty="0" smtClean="0"/>
              <a:t>Башта һәм соңыннан нәрсә булганнын әйт.</a:t>
            </a:r>
            <a:endParaRPr lang="ru-RU" sz="2800" dirty="0"/>
          </a:p>
        </p:txBody>
      </p:sp>
      <p:pic>
        <p:nvPicPr>
          <p:cNvPr id="14" name="Содержимое 13" descr="5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20589" t="15910" r="7348" b="42724"/>
          <a:stretch>
            <a:fillRect/>
          </a:stretch>
        </p:blipFill>
        <p:spPr>
          <a:xfrm>
            <a:off x="1187624" y="1772816"/>
            <a:ext cx="6912768" cy="4896544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00392" y="1412776"/>
            <a:ext cx="792088" cy="2160240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Кырмыскага булыш!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864096"/>
          </a:xfrm>
        </p:spPr>
        <p:txBody>
          <a:bodyPr>
            <a:normAutofit/>
          </a:bodyPr>
          <a:lstStyle/>
          <a:p>
            <a:r>
              <a:rPr lang="tt-RU" sz="2000" dirty="0" smtClean="0"/>
              <a:t>Кырмыска кайсы юлдан кайтырга тиеш?</a:t>
            </a:r>
            <a:endParaRPr lang="ru-RU" sz="2000" dirty="0"/>
          </a:p>
        </p:txBody>
      </p:sp>
      <p:pic>
        <p:nvPicPr>
          <p:cNvPr id="14" name="Содержимое 13" descr="002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5515" t="27120" r="19701" b="47497"/>
          <a:stretch>
            <a:fillRect/>
          </a:stretch>
        </p:blipFill>
        <p:spPr>
          <a:xfrm rot="10800000">
            <a:off x="1187624" y="2204864"/>
            <a:ext cx="6984776" cy="4392488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028384" y="1412776"/>
            <a:ext cx="1008112" cy="2520280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 артык</a:t>
            </a:r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Autofit/>
          </a:bodyPr>
          <a:lstStyle/>
          <a:p>
            <a:r>
              <a:rPr lang="tt-RU" sz="2400" dirty="0" smtClean="0"/>
              <a:t>Һәр рәсем өчен исем уйла. Артыгын </a:t>
            </a:r>
            <a:br>
              <a:rPr lang="tt-RU" sz="2400" dirty="0" smtClean="0"/>
            </a:br>
            <a:r>
              <a:rPr lang="tt-RU" sz="2400" dirty="0" smtClean="0"/>
              <a:t>түгәрәк белән әйләндереп ал.</a:t>
            </a:r>
            <a:endParaRPr lang="ru-RU" sz="2400" dirty="0"/>
          </a:p>
        </p:txBody>
      </p:sp>
      <p:pic>
        <p:nvPicPr>
          <p:cNvPr id="14" name="Содержимое 13" descr="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14998" t="27679" r="14998" b="51638"/>
          <a:stretch>
            <a:fillRect/>
          </a:stretch>
        </p:blipFill>
        <p:spPr>
          <a:xfrm>
            <a:off x="899592" y="1988840"/>
            <a:ext cx="7056784" cy="486916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884368" y="1124744"/>
            <a:ext cx="1080120" cy="1872208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Фигураларны тап! 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907704" y="1052736"/>
            <a:ext cx="6861448" cy="936104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 </a:t>
            </a:r>
            <a:r>
              <a:rPr lang="tt-RU" sz="3100" dirty="0" smtClean="0"/>
              <a:t>Тылсымлы карандаш җәнлекләргә геометрик фигуралар яшергән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14" name="Содержимое 13" descr="8 001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 l="11645" t="7762" r="23234" b="55798"/>
          <a:stretch>
            <a:fillRect/>
          </a:stretch>
        </p:blipFill>
        <p:spPr>
          <a:xfrm rot="10800000">
            <a:off x="899592" y="2276871"/>
            <a:ext cx="7128792" cy="4104455"/>
          </a:xfrm>
        </p:spPr>
      </p:pic>
      <p:sp>
        <p:nvSpPr>
          <p:cNvPr id="16" name="TextBox 15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476672"/>
            <a:ext cx="57606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Лабиринт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431800" cy="358775"/>
          </a:xfrm>
          <a:prstGeom prst="actionButtonBeginning">
            <a:avLst/>
          </a:prstGeom>
          <a:gradFill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E7EC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907704" y="1268760"/>
            <a:ext cx="6779096" cy="792088"/>
          </a:xfrm>
        </p:spPr>
        <p:txBody>
          <a:bodyPr>
            <a:normAutofit fontScale="90000"/>
          </a:bodyPr>
          <a:lstStyle/>
          <a:p>
            <a:r>
              <a:rPr lang="tt-RU" sz="2800" dirty="0" smtClean="0"/>
              <a:t>Геометрик фигураларга өйләренә  кайтып җитәргә булыш.</a:t>
            </a:r>
            <a:endParaRPr lang="ru-RU" dirty="0"/>
          </a:p>
        </p:txBody>
      </p:sp>
      <p:pic>
        <p:nvPicPr>
          <p:cNvPr id="13" name="Содержимое 12" descr="0 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6471" t="13746" r="11466" b="58634"/>
          <a:stretch>
            <a:fillRect/>
          </a:stretch>
        </p:blipFill>
        <p:spPr>
          <a:xfrm>
            <a:off x="1187624" y="2276872"/>
            <a:ext cx="7056784" cy="4007760"/>
          </a:xfrm>
        </p:spPr>
      </p:pic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32656"/>
            <a:ext cx="5760640" cy="1143000"/>
          </a:xfrm>
          <a:solidFill>
            <a:schemeClr val="bg1">
              <a:lumMod val="8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Саннар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белән </a:t>
            </a:r>
            <a:b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уеннар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276872"/>
            <a:ext cx="5544616" cy="3384376"/>
          </a:xfrm>
        </p:spPr>
        <p:txBody>
          <a:bodyPr>
            <a:normAutofit fontScale="92500" lnSpcReduction="10000"/>
          </a:bodyPr>
          <a:lstStyle/>
          <a:p>
            <a:r>
              <a:rPr lang="tt-RU" dirty="0" smtClean="0"/>
              <a:t>     Максат:  Балаларны 10га кадәр санау  һәм танып-белү күнекмәләрен, саннарның барлыкка килүе турындагы күзаллауларын,билгеләре, үзенчәлекләре төрле булган предметларны төркемләү күнекмәләрен үстерү.</a:t>
            </a:r>
            <a:endParaRPr lang="ru-RU" dirty="0"/>
          </a:p>
        </p:txBody>
      </p:sp>
      <p:pic>
        <p:nvPicPr>
          <p:cNvPr id="4" name="Рисунок 3" descr="Безимени-1.png"/>
          <p:cNvPicPr>
            <a:picLocks noChangeAspect="1"/>
          </p:cNvPicPr>
          <p:nvPr/>
        </p:nvPicPr>
        <p:blipFill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76256" y="2132856"/>
            <a:ext cx="1656184" cy="2614078"/>
          </a:xfrm>
          <a:prstGeom prst="rect">
            <a:avLst/>
          </a:prstGeom>
        </p:spPr>
      </p:pic>
      <p:pic>
        <p:nvPicPr>
          <p:cNvPr id="5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339752" y="1628800"/>
            <a:ext cx="5544616" cy="648072"/>
          </a:xfrm>
          <a:prstGeom prst="rect">
            <a:avLst/>
          </a:prstGeom>
          <a:noFill/>
        </p:spPr>
      </p:pic>
      <p:pic>
        <p:nvPicPr>
          <p:cNvPr id="6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2411760" y="5661248"/>
            <a:ext cx="5472608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Введите ответ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Югалган предметларны тап!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28384" y="908720"/>
            <a:ext cx="936104" cy="158417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>
            <a:noAutofit/>
          </a:bodyPr>
          <a:lstStyle/>
          <a:p>
            <a:r>
              <a:rPr lang="tt-RU" sz="2800" dirty="0" smtClean="0"/>
              <a:t>Бирелгән саннар килеп чыксын өчен </a:t>
            </a:r>
            <a:br>
              <a:rPr lang="tt-RU" sz="2800" dirty="0" smtClean="0"/>
            </a:br>
            <a:r>
              <a:rPr lang="tt-RU" sz="2800" dirty="0" smtClean="0"/>
              <a:t>ничә предмет өстәргә кирәк</a:t>
            </a:r>
            <a:endParaRPr lang="ru-RU" sz="2800" dirty="0"/>
          </a:p>
        </p:txBody>
      </p:sp>
      <p:pic>
        <p:nvPicPr>
          <p:cNvPr id="1026" name="Picture 2" descr="C:\Users\1\Desktop\1e130447f6cf898058e2dd2775d5feb6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 l="4000" t="15935" r="8000" b="4568"/>
          <a:stretch>
            <a:fillRect/>
          </a:stretch>
        </p:blipFill>
        <p:spPr bwMode="auto">
          <a:xfrm>
            <a:off x="1403647" y="1844824"/>
            <a:ext cx="6840761" cy="4752528"/>
          </a:xfrm>
          <a:prstGeom prst="rect">
            <a:avLst/>
          </a:prstGeom>
          <a:noFill/>
        </p:spPr>
      </p:pic>
      <p:pic>
        <p:nvPicPr>
          <p:cNvPr id="14" name="Picture 2" descr="C:\Users\1\Desktop\1e130447f6cf898058e2dd2775d5feb6.jpg"/>
          <p:cNvPicPr>
            <a:picLocks noChangeAspect="1" noChangeArrowheads="1"/>
          </p:cNvPicPr>
          <p:nvPr/>
        </p:nvPicPr>
        <p:blipFill>
          <a:blip r:embed="rId7" cstate="print"/>
          <a:srcRect l="4000" t="15935" r="8000" b="4568"/>
          <a:stretch>
            <a:fillRect/>
          </a:stretch>
        </p:blipFill>
        <p:spPr bwMode="auto">
          <a:xfrm>
            <a:off x="1403648" y="1844824"/>
            <a:ext cx="6840761" cy="475252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79904" y="908720"/>
            <a:ext cx="684584" cy="1512168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Сигезле кая качкан?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50157.jpg"/>
          <p:cNvPicPr>
            <a:picLocks noChangeAspect="1" noChangeArrowheads="1"/>
          </p:cNvPicPr>
          <p:nvPr/>
        </p:nvPicPr>
        <p:blipFill>
          <a:blip r:embed="rId7" cstate="print"/>
          <a:srcRect l="5901" t="18842" r="5113" b="5882"/>
          <a:stretch>
            <a:fillRect/>
          </a:stretch>
        </p:blipFill>
        <p:spPr bwMode="auto">
          <a:xfrm>
            <a:off x="755576" y="2060848"/>
            <a:ext cx="8136904" cy="4536504"/>
          </a:xfrm>
          <a:prstGeom prst="snip2Same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052737"/>
            <a:ext cx="66967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tt-RU" sz="2000" dirty="0" smtClean="0">
                <a:latin typeface="Georgia" pitchFamily="18" charset="0"/>
              </a:rPr>
              <a:t>Җиләк-җимешләрне санап квадрат эченә нокталар куй һәм кирәкле сан белән тоташтыр.</a:t>
            </a:r>
            <a:endParaRPr lang="ru-RU" sz="2000" dirty="0" smtClean="0"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72400" y="1340768"/>
            <a:ext cx="792088" cy="1728192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Ничә җиләк-җимеш?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917eac800f92593f8108300c4bf0ab77.jpg.jpg"/>
          <p:cNvPicPr>
            <a:picLocks noChangeAspect="1" noChangeArrowheads="1"/>
          </p:cNvPicPr>
          <p:nvPr/>
        </p:nvPicPr>
        <p:blipFill>
          <a:blip r:embed="rId7" cstate="print"/>
          <a:srcRect t="18709"/>
          <a:stretch>
            <a:fillRect/>
          </a:stretch>
        </p:blipFill>
        <p:spPr bwMode="auto">
          <a:xfrm>
            <a:off x="1475656" y="2204864"/>
            <a:ext cx="6912768" cy="446449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Введите ответ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44408" y="980728"/>
            <a:ext cx="792088" cy="194421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39752" y="332656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Бергә күбрәк, бергә азрак.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C:\Users\1\Desktop\1381077402_2013-10-06_202556.gif"/>
          <p:cNvPicPr>
            <a:picLocks noChangeAspect="1" noChangeArrowheads="1"/>
          </p:cNvPicPr>
          <p:nvPr/>
        </p:nvPicPr>
        <p:blipFill>
          <a:blip r:embed="rId7" cstate="print"/>
          <a:srcRect l="3979" t="3002" r="58885" b="3002"/>
          <a:stretch>
            <a:fillRect/>
          </a:stretch>
        </p:blipFill>
        <p:spPr bwMode="auto">
          <a:xfrm>
            <a:off x="1331640" y="1484784"/>
            <a:ext cx="6984776" cy="5373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2564904"/>
            <a:ext cx="6480720" cy="379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         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  </a:t>
            </a:r>
            <a:r>
              <a:rPr lang="ru-RU" sz="2800" i="1" dirty="0" err="1" smtClean="0">
                <a:latin typeface="Georgia" pitchFamily="18" charset="0"/>
              </a:rPr>
              <a:t>Максат</a:t>
            </a:r>
            <a:r>
              <a:rPr lang="ru-RU" sz="2800" i="1" dirty="0" smtClean="0">
                <a:latin typeface="Georgia" pitchFamily="18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Балаларның геометрик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фигуралар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турындагы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күзаллауларын, рәсемнәрдә геометрик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формаларны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таба</a:t>
            </a: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 err="1" smtClean="0">
                <a:latin typeface="Georgia" pitchFamily="18" charset="0"/>
              </a:rPr>
              <a:t>белүләрен үстерү, төсләрне танып-белүләрен ныгыту</a:t>
            </a:r>
            <a:r>
              <a:rPr lang="ru-RU" sz="2800" i="1" dirty="0" smtClean="0">
                <a:latin typeface="Georgia" pitchFamily="18" charset="0"/>
              </a:rPr>
              <a:t>.</a:t>
            </a:r>
          </a:p>
          <a:p>
            <a:pPr>
              <a:spcBef>
                <a:spcPct val="20000"/>
              </a:spcBef>
            </a:pP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267744" y="260648"/>
            <a:ext cx="6696744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Геометрик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фигуралар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белән уеннар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156966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Геометрик</a:t>
            </a:r>
            <a:r>
              <a:rPr lang="ru-RU" sz="3200" b="1" cap="all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фигуралар</a:t>
            </a:r>
            <a:r>
              <a:rPr lang="ru-RU" sz="3200" b="1" cap="all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cap="all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 уеннар</a:t>
            </a:r>
            <a:endParaRPr lang="ru-RU" sz="3200" b="1" cap="all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948264" y="1628800"/>
            <a:ext cx="1944216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332656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2987824" y="1918812"/>
            <a:ext cx="3816424" cy="646092"/>
          </a:xfrm>
          <a:prstGeom prst="rect">
            <a:avLst/>
          </a:prstGeom>
          <a:noFill/>
        </p:spPr>
      </p:pic>
      <p:pic>
        <p:nvPicPr>
          <p:cNvPr id="13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2915816" y="5733256"/>
            <a:ext cx="4248472" cy="72008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Введите ответ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884368" y="980729"/>
            <a:ext cx="1008112" cy="1656183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Югалган төсләрне тап!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Desktop\1366349906_3.jpg"/>
          <p:cNvPicPr>
            <a:picLocks noChangeAspect="1" noChangeArrowheads="1"/>
          </p:cNvPicPr>
          <p:nvPr/>
        </p:nvPicPr>
        <p:blipFill>
          <a:blip r:embed="rId7" cstate="print"/>
          <a:srcRect l="25808" t="15269" r="4141" b="16640"/>
          <a:stretch>
            <a:fillRect/>
          </a:stretch>
        </p:blipFill>
        <p:spPr bwMode="auto">
          <a:xfrm>
            <a:off x="1043608" y="2276872"/>
            <a:ext cx="7488832" cy="374441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1917</TotalTime>
  <Words>453</Words>
  <Application>Microsoft Office PowerPoint</Application>
  <PresentationFormat>Экран (4:3)</PresentationFormat>
  <Paragraphs>144</Paragraphs>
  <Slides>27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Саннар белән   уеннар</vt:lpstr>
      <vt:lpstr>Бирелгән саннар килеп чыксын өчен  ничә предмет өстәргә кирәк</vt:lpstr>
      <vt:lpstr>Слайд 5</vt:lpstr>
      <vt:lpstr>Слайд 6</vt:lpstr>
      <vt:lpstr>Слайд 7</vt:lpstr>
      <vt:lpstr>Слайд 8</vt:lpstr>
      <vt:lpstr>Слайд 9</vt:lpstr>
      <vt:lpstr>Эзлеклелекне югалтмыйча геометрик фигураларның  урынын тап.</vt:lpstr>
      <vt:lpstr>Сызык сызып,квадратлар сызык эчендә, ә түгәрәкләр тышкы якта калсын.</vt:lpstr>
      <vt:lpstr>Рәсемдә качкан  геом.фигураларны тап!</vt:lpstr>
      <vt:lpstr>Слайд 13</vt:lpstr>
      <vt:lpstr>Кайсы машина  уңга бара, ә кайсылары сулга. Уңга баручы җәяүлеләрне бер сызык белән, ә сулга баручыларны ике сызык белән билгелә.</vt:lpstr>
      <vt:lpstr>Чыннан да песи скамейка астындамы, аның өстендә нәрсә бар? Песи өстендә нәрсә бар? Уң, сул якта нәрсә бар?</vt:lpstr>
      <vt:lpstr>Геометрик фигураларның ничек урнашуын әйт.</vt:lpstr>
      <vt:lpstr>Слайд 17</vt:lpstr>
      <vt:lpstr>Малайның тәүлек бүленешен дөреслә.</vt:lpstr>
      <vt:lpstr>Сәгать ничәдә-нәрсә эшлибез?</vt:lpstr>
      <vt:lpstr>Тәүлек бүленешен дөреслә.</vt:lpstr>
      <vt:lpstr>10 аерманы тап!</vt:lpstr>
      <vt:lpstr>Слайд 22</vt:lpstr>
      <vt:lpstr>Башта һәм соңыннан нәрсә булганнын әйт.</vt:lpstr>
      <vt:lpstr>Кырмыска кайсы юлдан кайтырга тиеш?</vt:lpstr>
      <vt:lpstr>Һәр рәсем өчен исем уйла. Артыгын  түгәрәк белән әйләндереп ал.</vt:lpstr>
      <vt:lpstr> Тылсымлы карандаш җәнлекләргә геометрик фигуралар яшергән.</vt:lpstr>
      <vt:lpstr>Геометрик фигураларга өйләренә  кайтып җитәргә булыш.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110</cp:revision>
  <dcterms:created xsi:type="dcterms:W3CDTF">2014-01-06T16:00:12Z</dcterms:created>
  <dcterms:modified xsi:type="dcterms:W3CDTF">2014-03-17T11:01:29Z</dcterms:modified>
</cp:coreProperties>
</file>